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320" r:id="rId4"/>
    <p:sldId id="314" r:id="rId5"/>
    <p:sldId id="311" r:id="rId6"/>
    <p:sldId id="306" r:id="rId7"/>
    <p:sldId id="309" r:id="rId8"/>
    <p:sldId id="310" r:id="rId9"/>
    <p:sldId id="307" r:id="rId10"/>
    <p:sldId id="308" r:id="rId11"/>
    <p:sldId id="313" r:id="rId12"/>
    <p:sldId id="305" r:id="rId13"/>
    <p:sldId id="318" r:id="rId14"/>
    <p:sldId id="319" r:id="rId15"/>
    <p:sldId id="317" r:id="rId16"/>
    <p:sldId id="316" r:id="rId17"/>
    <p:sldId id="315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5858"/>
    <a:srgbClr val="47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98112-CFE6-0D6D-71C4-03687299D942}" v="79" dt="2025-11-04T14:49:24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A6F9A7D-A532-5A74-A28A-3CE5E427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3048" y="0"/>
            <a:ext cx="758952" cy="758952"/>
          </a:xfrm>
          <a:prstGeom prst="rect">
            <a:avLst/>
          </a:prstGeom>
        </p:spPr>
      </p:pic>
      <p:pic>
        <p:nvPicPr>
          <p:cNvPr id="6" name="Picture 5" descr="A black and blue squares with white text&#10;&#10;AI-generated content may be incorrect.">
            <a:extLst>
              <a:ext uri="{FF2B5EF4-FFF2-40B4-BE49-F238E27FC236}">
                <a16:creationId xmlns:a16="http://schemas.microsoft.com/office/drawing/2014/main" id="{5DEDB96D-0468-3FE6-E6F1-A386EAF09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50400"/>
            <a:ext cx="12194716" cy="6908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D6EEB0-2F12-F42A-B056-B66862F81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38" y="240030"/>
            <a:ext cx="75895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42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blue squares&#10;&#10;AI-generated content may be incorrect.">
            <a:extLst>
              <a:ext uri="{FF2B5EF4-FFF2-40B4-BE49-F238E27FC236}">
                <a16:creationId xmlns:a16="http://schemas.microsoft.com/office/drawing/2014/main" id="{3776ACCA-8209-54E2-36B1-B4858CA0D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0400"/>
            <a:ext cx="12281600" cy="6908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76A641-659C-2B56-A949-C23AECDB179C}"/>
              </a:ext>
            </a:extLst>
          </p:cNvPr>
          <p:cNvSpPr/>
          <p:nvPr userDrawn="1"/>
        </p:nvSpPr>
        <p:spPr>
          <a:xfrm>
            <a:off x="656300" y="1858297"/>
            <a:ext cx="2990354" cy="2964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C3F998-A5D6-085F-9092-72A83577D9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8823" y="2726267"/>
            <a:ext cx="5008196" cy="702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8952871-11F6-F099-D343-A86A89A6DB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8823" y="3429000"/>
            <a:ext cx="5008196" cy="872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Company </a:t>
            </a:r>
          </a:p>
          <a:p>
            <a:pPr lvl="0"/>
            <a:r>
              <a:rPr lang="en-GB"/>
              <a:t>Title/position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8336FC5-0167-234D-3404-66B5D19F29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0040" y="2418832"/>
            <a:ext cx="1995384" cy="196953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2289F9-FDAE-DA8C-7377-0332C53940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2538" y="240030"/>
            <a:ext cx="75895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044E2B00-B35D-B84D-FFD1-AE7AE262E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94131" y="2887201"/>
            <a:ext cx="11340307" cy="36402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73DD54A-8490-CF4A-AA7E-2F76AE30E9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3048" y="0"/>
            <a:ext cx="758952" cy="758952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392B54-8E8C-3BC6-4B2F-F40D06180A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932" y="1998132"/>
            <a:ext cx="5594878" cy="14308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Slide Title </a:t>
            </a:r>
          </a:p>
        </p:txBody>
      </p:sp>
      <p:pic>
        <p:nvPicPr>
          <p:cNvPr id="3" name="Picture 2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DE1B3829-4A04-8F08-3FA3-DD1AFF4E074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418" y="2535621"/>
            <a:ext cx="12196417" cy="43433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0D1D24-186B-2CB0-B5D9-168D83601A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2538" y="240030"/>
            <a:ext cx="75895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8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8B0736-C3B4-7CB3-4DCC-28B83FBFA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788" y="2729345"/>
            <a:ext cx="11514137" cy="28396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81367B6-B417-7872-A1BF-FE1D32177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931" y="1289050"/>
            <a:ext cx="11514137" cy="1218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Slide Title </a:t>
            </a:r>
          </a:p>
        </p:txBody>
      </p:sp>
      <p:pic>
        <p:nvPicPr>
          <p:cNvPr id="2" name="Picture 1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10A7C420-C757-2BDA-57BF-CB9A68D925C0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-4418" y="2535621"/>
            <a:ext cx="12196417" cy="43433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AA4D954-5403-4E19-47AF-D87EE588C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2538" y="240030"/>
            <a:ext cx="75895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8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CB8E4A7-86F9-27E9-F644-1006DF67C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789" y="2729345"/>
            <a:ext cx="5594878" cy="28396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7B1F94E-11B7-1207-DBAF-6DE3349005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932" y="1289050"/>
            <a:ext cx="5594878" cy="1218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Slide Title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5C19A5-AD41-9044-4B5A-7A9C733EE6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1047" y="2729345"/>
            <a:ext cx="5594878" cy="28396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AAE9F92-598B-9272-06C3-2D9E34B6E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8190" y="1289050"/>
            <a:ext cx="5594878" cy="1218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Slide Title </a:t>
            </a:r>
          </a:p>
        </p:txBody>
      </p:sp>
      <p:pic>
        <p:nvPicPr>
          <p:cNvPr id="3" name="Picture 2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3C5357CA-34A1-0145-D2B4-01EF909FCD9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18" y="2535621"/>
            <a:ext cx="12196417" cy="43433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E44EC1-6FF2-5910-A4F3-7DAB67CDF8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2538" y="240030"/>
            <a:ext cx="75895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D6A1683-AB1D-3D8D-6D59-D2C66C148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2538" y="240030"/>
            <a:ext cx="758952" cy="758952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96388BA-4C7F-1A26-9682-E9085054A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789" y="2729345"/>
            <a:ext cx="5594878" cy="28396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E490432-5444-CB61-C6FD-8A4DF33DD0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932" y="1289050"/>
            <a:ext cx="5594878" cy="1218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Slide Title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C547B52-569F-BB7B-DAE5-937F7D39D1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303338"/>
            <a:ext cx="5791200" cy="4284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0" name="Picture 9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E52179BC-500D-9244-CD09-9C063BD715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418" y="2535621"/>
            <a:ext cx="12196417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1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74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hyperlink" Target="https://ibm.biz/ibmzday-2024" TargetMode="Externa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hyperlink" Target="http://ibm.biz/ibmzday-2025" TargetMode="External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8.jpg"/><Relationship Id="rId5" Type="http://schemas.openxmlformats.org/officeDocument/2006/relationships/image" Target="../media/image33.svg"/><Relationship Id="rId10" Type="http://schemas.openxmlformats.org/officeDocument/2006/relationships/hyperlink" Target="http://ibm.biz/ibmzday-2025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37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5736E-B43B-012D-087A-6A1672E0E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A57F6F-AB55-BCAB-F2DE-CEC386DAB7A7}"/>
              </a:ext>
            </a:extLst>
          </p:cNvPr>
          <p:cNvSpPr txBox="1">
            <a:spLocks/>
          </p:cNvSpPr>
          <p:nvPr/>
        </p:nvSpPr>
        <p:spPr>
          <a:xfrm>
            <a:off x="891908" y="1238286"/>
            <a:ext cx="10501955" cy="7509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3200" dirty="0" err="1">
                <a:solidFill>
                  <a:srgbClr val="222222"/>
                </a:solidFill>
                <a:latin typeface="Helvetica"/>
                <a:cs typeface="Helvetica"/>
              </a:rPr>
              <a:t>zopen</a:t>
            </a:r>
            <a:r>
              <a:rPr lang="en-GB" sz="3200" dirty="0">
                <a:solidFill>
                  <a:srgbClr val="222222"/>
                </a:solidFill>
                <a:latin typeface="Helvetica"/>
                <a:cs typeface="Helvetica"/>
              </a:rPr>
              <a:t> –details | head</a:t>
            </a:r>
            <a:endParaRPr lang="en-GB" sz="3200" dirty="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  <a:p>
            <a:pPr algn="ctr">
              <a:buNone/>
            </a:pP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FAE0-00A0-1DE8-2499-A69B961B4844}"/>
              </a:ext>
            </a:extLst>
          </p:cNvPr>
          <p:cNvSpPr txBox="1">
            <a:spLocks/>
          </p:cNvSpPr>
          <p:nvPr/>
        </p:nvSpPr>
        <p:spPr>
          <a:xfrm>
            <a:off x="891908" y="1984456"/>
            <a:ext cx="10504944" cy="36586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Written in POSIX.1 shell – compliant with /bin/</a:t>
            </a:r>
            <a:r>
              <a:rPr lang="en-GB" sz="2000" dirty="0" err="1">
                <a:solidFill>
                  <a:prstClr val="black"/>
                </a:solidFill>
                <a:latin typeface="Calibri" panose="020F0502020204030204"/>
              </a:rPr>
              <a:t>sh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 , no requirement for alternative shells like bash or </a:t>
            </a:r>
            <a:r>
              <a:rPr lang="en-GB" sz="2000" dirty="0" err="1">
                <a:solidFill>
                  <a:prstClr val="black"/>
                </a:solidFill>
                <a:latin typeface="Calibri" panose="020F0502020204030204"/>
              </a:rPr>
              <a:t>zsh</a:t>
            </a:r>
            <a:endParaRPr lang="en-GB" sz="2000" dirty="0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defRPr/>
            </a:pPr>
            <a:r>
              <a:rPr lang="en-GB" sz="2000" dirty="0">
                <a:solidFill>
                  <a:prstClr val="black"/>
                </a:solidFill>
                <a:ea typeface="+mn-lt"/>
                <a:cs typeface="+mn-lt"/>
              </a:rPr>
              <a:t>Available in a single pax file, including bootstrapped utilities or through an executable script [with a pre-</a:t>
            </a:r>
            <a:r>
              <a:rPr lang="en-GB" sz="2000" dirty="0" err="1">
                <a:solidFill>
                  <a:prstClr val="black"/>
                </a:solidFill>
                <a:ea typeface="+mn-lt"/>
                <a:cs typeface="+mn-lt"/>
              </a:rPr>
              <a:t>req</a:t>
            </a:r>
            <a:r>
              <a:rPr lang="en-GB" sz="2000" dirty="0">
                <a:solidFill>
                  <a:prstClr val="black"/>
                </a:solidFill>
                <a:ea typeface="+mn-lt"/>
                <a:cs typeface="+mn-lt"/>
              </a:rPr>
              <a:t> of curl]</a:t>
            </a:r>
          </a:p>
          <a:p>
            <a:pPr>
              <a:defRPr/>
            </a:pPr>
            <a:r>
              <a:rPr lang="en-GB" sz="2000" dirty="0">
                <a:solidFill>
                  <a:prstClr val="black"/>
                </a:solidFill>
                <a:ea typeface="+mn-lt"/>
                <a:cs typeface="+mn-lt"/>
              </a:rPr>
              <a:t>Utilises various Open Source utilities [contained in the pax]</a:t>
            </a:r>
          </a:p>
          <a:p>
            <a:pPr lvl="1">
              <a:buFont typeface="Wingdings" panose="020B0604020202020204" pitchFamily="34" charset="0"/>
              <a:buChar char="§"/>
              <a:defRPr/>
            </a:pPr>
            <a:r>
              <a:rPr lang="en-GB" sz="2000" dirty="0">
                <a:solidFill>
                  <a:prstClr val="black"/>
                </a:solidFill>
                <a:ea typeface="+mn-lt"/>
                <a:cs typeface="+mn-lt"/>
              </a:rPr>
              <a:t> </a:t>
            </a:r>
            <a:r>
              <a:rPr lang="en-GB" sz="2000" dirty="0" err="1">
                <a:solidFill>
                  <a:prstClr val="black"/>
                </a:solidFill>
                <a:ea typeface="+mn-lt"/>
                <a:cs typeface="+mn-lt"/>
              </a:rPr>
              <a:t>jq</a:t>
            </a:r>
            <a:r>
              <a:rPr lang="en-GB" sz="2000" dirty="0">
                <a:solidFill>
                  <a:prstClr val="black"/>
                </a:solidFill>
                <a:ea typeface="+mn-lt"/>
                <a:cs typeface="+mn-lt"/>
              </a:rPr>
              <a:t>  - handle package management and metadata</a:t>
            </a:r>
            <a:endParaRPr lang="en-GB" sz="2000" dirty="0">
              <a:solidFill>
                <a:prstClr val="black"/>
              </a:solidFill>
              <a:ea typeface="Calibri" panose="020F0502020204030204"/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  <a:defRPr/>
            </a:pPr>
            <a:r>
              <a:rPr lang="en-GB" sz="2000" dirty="0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gpg</a:t>
            </a:r>
            <a:r>
              <a:rPr lang="en-GB" sz="2000" dirty="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-  provides package signing and verification*</a:t>
            </a:r>
          </a:p>
          <a:p>
            <a:pPr lvl="1">
              <a:buFont typeface="Wingdings" panose="020B0604020202020204" pitchFamily="34" charset="0"/>
              <a:buChar char="§"/>
              <a:defRPr/>
            </a:pPr>
            <a:r>
              <a:rPr lang="en-GB" sz="2000" dirty="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curl – package handling (downloading)</a:t>
            </a:r>
          </a:p>
          <a:p>
            <a:r>
              <a:rPr lang="en-GB" sz="2000" dirty="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Sanitizes PATH, LIBPATH, MANPATH environment to prevent "</a:t>
            </a:r>
            <a:r>
              <a:rPr lang="en-GB" sz="2000" dirty="0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unwieldyness</a:t>
            </a:r>
            <a:r>
              <a:rPr lang="en-GB" sz="2000" dirty="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" - can have all 250+ packages installed</a:t>
            </a:r>
            <a:endParaRPr lang="en-GB" dirty="0">
              <a:solidFill>
                <a:prstClr val="black"/>
              </a:solidFill>
              <a:ea typeface="Calibri"/>
              <a:cs typeface="Calibri"/>
            </a:endParaRPr>
          </a:p>
          <a:p>
            <a:endParaRPr lang="en-GB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GB" sz="10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endParaRPr lang="en-GB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A3CC2-52FD-279A-19A2-1D7DAE3841DD}"/>
              </a:ext>
            </a:extLst>
          </p:cNvPr>
          <p:cNvSpPr txBox="1"/>
          <p:nvPr/>
        </p:nvSpPr>
        <p:spPr>
          <a:xfrm>
            <a:off x="895216" y="5840223"/>
            <a:ext cx="3271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ea typeface="Calibri"/>
                <a:cs typeface="Calibri"/>
              </a:rPr>
              <a:t>*</a:t>
            </a:r>
            <a:r>
              <a:rPr lang="en-GB" sz="1000" err="1">
                <a:ea typeface="Calibri"/>
                <a:cs typeface="Calibri"/>
              </a:rPr>
              <a:t>pinentry</a:t>
            </a:r>
            <a:r>
              <a:rPr lang="en-GB" sz="1000">
                <a:ea typeface="Calibri"/>
                <a:cs typeface="Calibri"/>
              </a:rPr>
              <a:t> also included as a pre-</a:t>
            </a:r>
            <a:r>
              <a:rPr lang="en-GB" sz="1000" err="1">
                <a:ea typeface="Calibri"/>
                <a:cs typeface="Calibri"/>
              </a:rPr>
              <a:t>req</a:t>
            </a:r>
            <a:r>
              <a:rPr lang="en-GB" sz="1000">
                <a:ea typeface="Calibri"/>
                <a:cs typeface="Calibri"/>
              </a:rPr>
              <a:t> of </a:t>
            </a:r>
            <a:r>
              <a:rPr lang="en-GB" sz="1000" err="1">
                <a:ea typeface="Calibri"/>
                <a:cs typeface="Calibri"/>
              </a:rPr>
              <a:t>gpg</a:t>
            </a:r>
            <a:endParaRPr lang="en-US" sz="1000" err="1"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8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33A4C-65FD-3026-1870-7CD4B560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2AC7BD-E657-38AF-21C2-0D14A07F2E73}"/>
              </a:ext>
            </a:extLst>
          </p:cNvPr>
          <p:cNvSpPr txBox="1">
            <a:spLocks/>
          </p:cNvSpPr>
          <p:nvPr/>
        </p:nvSpPr>
        <p:spPr>
          <a:xfrm>
            <a:off x="891908" y="1238286"/>
            <a:ext cx="10501955" cy="7509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3200" dirty="0" err="1">
                <a:solidFill>
                  <a:srgbClr val="222222"/>
                </a:solidFill>
                <a:latin typeface="Helvetica"/>
                <a:cs typeface="Helvetica"/>
              </a:rPr>
              <a:t>zopen</a:t>
            </a:r>
            <a:r>
              <a:rPr lang="en-GB" sz="3200" dirty="0">
                <a:solidFill>
                  <a:srgbClr val="222222"/>
                </a:solidFill>
                <a:latin typeface="Helvetica"/>
                <a:cs typeface="Helvetica"/>
              </a:rPr>
              <a:t> –details | tail</a:t>
            </a:r>
            <a:endParaRPr lang="en-GB" sz="3200" dirty="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  <a:p>
            <a:pPr algn="ctr">
              <a:buNone/>
            </a:pP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A18C-F4B8-D519-3B36-7C6619DB4960}"/>
              </a:ext>
            </a:extLst>
          </p:cNvPr>
          <p:cNvSpPr txBox="1">
            <a:spLocks/>
          </p:cNvSpPr>
          <p:nvPr/>
        </p:nvSpPr>
        <p:spPr>
          <a:xfrm>
            <a:off x="891908" y="1984456"/>
            <a:ext cx="10504944" cy="36586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200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</a:rPr>
              <a:t>Can be used by sysadmins to create read-only installations of tools for users</a:t>
            </a:r>
            <a:endParaRPr lang="en-US">
              <a:solidFill>
                <a:prstClr val="black"/>
              </a:solidFill>
            </a:endParaRPr>
          </a:p>
          <a:p>
            <a:pPr>
              <a:defRPr/>
            </a:pPr>
            <a:r>
              <a:rPr lang="en-GB" sz="200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</a:rPr>
              <a:t>End users can create own customized environment of tools – useful if the sysadmin versions are out of date or if the user requires additional tools without sysadmin authority  </a:t>
            </a:r>
            <a:endParaRPr lang="en-GB">
              <a:solidFill>
                <a:prstClr val="black"/>
              </a:solidFill>
            </a:endParaRPr>
          </a:p>
          <a:p>
            <a:pPr>
              <a:defRPr/>
            </a:pPr>
            <a:r>
              <a:rPr lang="en-GB" sz="200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Development version can be used in air-gapped environments – packages can be uploaded to the system or placed in authorised locations and installed using the tooling in an "offline" mode</a:t>
            </a:r>
            <a:endParaRPr lang="en-GB">
              <a:solidFill>
                <a:prstClr val="black"/>
              </a:solidFill>
              <a:ea typeface="Calibri" panose="020F0502020204030204"/>
              <a:cs typeface="Calibri" panose="020F0502020204030204"/>
            </a:endParaRPr>
          </a:p>
          <a:p>
            <a:pPr>
              <a:defRPr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GB" sz="10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endParaRPr lang="en-GB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7C981-6BA4-3F6A-A25C-AA5C8B8DEC93}"/>
              </a:ext>
            </a:extLst>
          </p:cNvPr>
          <p:cNvSpPr txBox="1"/>
          <p:nvPr/>
        </p:nvSpPr>
        <p:spPr>
          <a:xfrm>
            <a:off x="895216" y="5840223"/>
            <a:ext cx="3271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ea typeface="Calibri"/>
                <a:cs typeface="Calibri"/>
              </a:rPr>
              <a:t>*</a:t>
            </a:r>
            <a:r>
              <a:rPr lang="en-GB" sz="1000" err="1">
                <a:ea typeface="Calibri"/>
                <a:cs typeface="Calibri"/>
              </a:rPr>
              <a:t>pinentry</a:t>
            </a:r>
            <a:r>
              <a:rPr lang="en-GB" sz="1000">
                <a:ea typeface="Calibri"/>
                <a:cs typeface="Calibri"/>
              </a:rPr>
              <a:t> also included as a pre-</a:t>
            </a:r>
            <a:r>
              <a:rPr lang="en-GB" sz="1000" err="1">
                <a:ea typeface="Calibri"/>
                <a:cs typeface="Calibri"/>
              </a:rPr>
              <a:t>req</a:t>
            </a:r>
            <a:r>
              <a:rPr lang="en-GB" sz="1000">
                <a:ea typeface="Calibri"/>
                <a:cs typeface="Calibri"/>
              </a:rPr>
              <a:t> of </a:t>
            </a:r>
            <a:r>
              <a:rPr lang="en-GB" sz="1000" err="1">
                <a:ea typeface="Calibri"/>
                <a:cs typeface="Calibri"/>
              </a:rPr>
              <a:t>gpg</a:t>
            </a:r>
            <a:endParaRPr lang="en-US" sz="1000" err="1"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62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14614-7A8A-B80D-5C98-4DCC0B3E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43965-55B5-4FB9-8D2A-AFAFAED2977D}"/>
              </a:ext>
            </a:extLst>
          </p:cNvPr>
          <p:cNvSpPr txBox="1">
            <a:spLocks/>
          </p:cNvSpPr>
          <p:nvPr/>
        </p:nvSpPr>
        <p:spPr>
          <a:xfrm>
            <a:off x="891908" y="1238286"/>
            <a:ext cx="10501955" cy="7509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3200" dirty="0">
                <a:solidFill>
                  <a:srgbClr val="222222"/>
                </a:solidFill>
                <a:latin typeface="Helvetica"/>
                <a:cs typeface="Helvetica"/>
              </a:rPr>
              <a:t>Demo time...</a:t>
            </a:r>
            <a:endParaRPr lang="en-US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109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AEE3-AFF4-FA76-344E-19354541E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39387-434B-3987-1CC3-B5981CDCC838}"/>
              </a:ext>
            </a:extLst>
          </p:cNvPr>
          <p:cNvSpPr/>
          <p:nvPr/>
        </p:nvSpPr>
        <p:spPr>
          <a:xfrm>
            <a:off x="7136572" y="1789601"/>
            <a:ext cx="5053767" cy="4420517"/>
          </a:xfrm>
          <a:prstGeom prst="rect">
            <a:avLst/>
          </a:prstGeom>
          <a:solidFill>
            <a:srgbClr val="ECF7FF"/>
          </a:solidFill>
          <a:ln>
            <a:noFill/>
          </a:ln>
          <a:effectLst>
            <a:outerShdw blurRad="50800" dist="50800" dir="5400000" algn="ctr" rotWithShape="0">
              <a:schemeClr val="accent6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EC" sz="1400" dirty="0"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F8190-FE20-7505-498E-DB171AA5D20E}"/>
              </a:ext>
            </a:extLst>
          </p:cNvPr>
          <p:cNvSpPr/>
          <p:nvPr/>
        </p:nvSpPr>
        <p:spPr>
          <a:xfrm>
            <a:off x="0" y="6234541"/>
            <a:ext cx="12192000" cy="623861"/>
          </a:xfrm>
          <a:prstGeom prst="rect">
            <a:avLst/>
          </a:prstGeom>
          <a:solidFill>
            <a:srgbClr val="0E6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789C9-9725-2C5D-8E36-BD2CE09DDDC6}"/>
              </a:ext>
            </a:extLst>
          </p:cNvPr>
          <p:cNvSpPr/>
          <p:nvPr/>
        </p:nvSpPr>
        <p:spPr>
          <a:xfrm>
            <a:off x="-18086" y="10887"/>
            <a:ext cx="7303467" cy="1918704"/>
          </a:xfrm>
          <a:prstGeom prst="rect">
            <a:avLst/>
          </a:prstGeom>
          <a:solidFill>
            <a:srgbClr val="ECF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6670AFD5-F4A2-1042-524F-45653BB290B0}"/>
              </a:ext>
            </a:extLst>
          </p:cNvPr>
          <p:cNvSpPr txBox="1"/>
          <p:nvPr/>
        </p:nvSpPr>
        <p:spPr>
          <a:xfrm>
            <a:off x="201709" y="1130277"/>
            <a:ext cx="36825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377">
              <a:defRPr/>
            </a:pPr>
            <a:r>
              <a:rPr lang="en-US" sz="1650" dirty="0">
                <a:solidFill>
                  <a:prstClr val="black"/>
                </a:solidFill>
                <a:latin typeface="IBM Plex Sans" panose="020B0503050203000203" pitchFamily="34" charset="0"/>
              </a:rPr>
              <a:t>12 November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2025</a:t>
            </a: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C869123A-E47A-5809-ED39-F53D2328704E}"/>
              </a:ext>
            </a:extLst>
          </p:cNvPr>
          <p:cNvSpPr txBox="1"/>
          <p:nvPr/>
        </p:nvSpPr>
        <p:spPr>
          <a:xfrm>
            <a:off x="226232" y="1457561"/>
            <a:ext cx="3682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IBM TechXchange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Virtual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Event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21EB5-0887-5526-6C0C-125FE1033262}"/>
              </a:ext>
            </a:extLst>
          </p:cNvPr>
          <p:cNvSpPr/>
          <p:nvPr/>
        </p:nvSpPr>
        <p:spPr>
          <a:xfrm>
            <a:off x="-6893" y="1811151"/>
            <a:ext cx="7141804" cy="597219"/>
          </a:xfrm>
          <a:prstGeom prst="rect">
            <a:avLst/>
          </a:prstGeom>
          <a:solidFill>
            <a:srgbClr val="0E6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black background with purple text&#10;&#10;AI-generated content may be incorrect.">
            <a:extLst>
              <a:ext uri="{FF2B5EF4-FFF2-40B4-BE49-F238E27FC236}">
                <a16:creationId xmlns:a16="http://schemas.microsoft.com/office/drawing/2014/main" id="{20245E52-72AC-01E9-952A-81388FCB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13" t="33406" r="18112" b="41241"/>
          <a:stretch>
            <a:fillRect/>
          </a:stretch>
        </p:blipFill>
        <p:spPr>
          <a:xfrm>
            <a:off x="309740" y="-125320"/>
            <a:ext cx="3954141" cy="1273614"/>
          </a:xfrm>
          <a:prstGeom prst="rect">
            <a:avLst/>
          </a:prstGeom>
        </p:spPr>
      </p:pic>
      <p:sp>
        <p:nvSpPr>
          <p:cNvPr id="12" name="TextBox 38">
            <a:extLst>
              <a:ext uri="{FF2B5EF4-FFF2-40B4-BE49-F238E27FC236}">
                <a16:creationId xmlns:a16="http://schemas.microsoft.com/office/drawing/2014/main" id="{989F4065-E52E-EE23-386C-8E2E04820265}"/>
              </a:ext>
            </a:extLst>
          </p:cNvPr>
          <p:cNvSpPr txBox="1"/>
          <p:nvPr/>
        </p:nvSpPr>
        <p:spPr>
          <a:xfrm>
            <a:off x="49695" y="1871183"/>
            <a:ext cx="70198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>
                <a:solidFill>
                  <a:schemeClr val="bg1"/>
                </a:solidFill>
                <a:latin typeface="IBM Plex Sans Text" panose="020B0503050203000203" pitchFamily="34" charset="0"/>
                <a:ea typeface="IBM Plex Sans" charset="0"/>
                <a:cs typeface="IBM Plex Sans" charset="0"/>
              </a:rPr>
              <a:t>IBM Z’s largest tech event of the year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7257C8-45A1-769C-2E08-9E7EBDE662C5}"/>
              </a:ext>
            </a:extLst>
          </p:cNvPr>
          <p:cNvGrpSpPr/>
          <p:nvPr/>
        </p:nvGrpSpPr>
        <p:grpSpPr>
          <a:xfrm>
            <a:off x="2703450" y="6301774"/>
            <a:ext cx="6913791" cy="496027"/>
            <a:chOff x="2703450" y="6301774"/>
            <a:chExt cx="6501554" cy="4960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3F9D16D-48B5-5A6E-15A7-3736CB8BF031}"/>
                </a:ext>
              </a:extLst>
            </p:cNvPr>
            <p:cNvGrpSpPr/>
            <p:nvPr/>
          </p:nvGrpSpPr>
          <p:grpSpPr>
            <a:xfrm>
              <a:off x="2703450" y="6301774"/>
              <a:ext cx="5823525" cy="482493"/>
              <a:chOff x="2703450" y="6301774"/>
              <a:chExt cx="5823525" cy="482493"/>
            </a:xfrm>
          </p:grpSpPr>
          <p:sp>
            <p:nvSpPr>
              <p:cNvPr id="41" name="TextBox 2">
                <a:hlinkClick r:id="rId3"/>
                <a:extLst>
                  <a:ext uri="{FF2B5EF4-FFF2-40B4-BE49-F238E27FC236}">
                    <a16:creationId xmlns:a16="http://schemas.microsoft.com/office/drawing/2014/main" id="{6420C01B-FBCC-C099-5370-EF6B4E5ED4B2}"/>
                  </a:ext>
                </a:extLst>
              </p:cNvPr>
              <p:cNvSpPr txBox="1"/>
              <p:nvPr/>
            </p:nvSpPr>
            <p:spPr>
              <a:xfrm>
                <a:off x="5067869" y="6301774"/>
                <a:ext cx="345910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7">
                  <a:defRPr/>
                </a:pPr>
                <a:r>
                  <a:rPr lang="en-US" sz="2450" b="1" dirty="0">
                    <a:solidFill>
                      <a:srgbClr val="FFFF00"/>
                    </a:solidFill>
                    <a:latin typeface="IBM Plex Sans" panose="020B0503050203000203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ibm.biz/ibmzday-2025</a:t>
                </a:r>
                <a:endParaRPr lang="en-US" sz="2450" b="1" dirty="0">
                  <a:solidFill>
                    <a:srgbClr val="FFFF00"/>
                  </a:solidFill>
                  <a:latin typeface="IBM Plex Sans" panose="020B0503050203000203" pitchFamily="34" charset="0"/>
                </a:endParaRPr>
              </a:p>
            </p:txBody>
          </p:sp>
          <p:sp>
            <p:nvSpPr>
              <p:cNvPr id="42" name="TextBox 36">
                <a:extLst>
                  <a:ext uri="{FF2B5EF4-FFF2-40B4-BE49-F238E27FC236}">
                    <a16:creationId xmlns:a16="http://schemas.microsoft.com/office/drawing/2014/main" id="{54A13BFA-28E4-3AB1-6D52-FA958E67A0EB}"/>
                  </a:ext>
                </a:extLst>
              </p:cNvPr>
              <p:cNvSpPr txBox="1"/>
              <p:nvPr/>
            </p:nvSpPr>
            <p:spPr>
              <a:xfrm>
                <a:off x="2703450" y="6314908"/>
                <a:ext cx="2477386" cy="46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5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IBM Plex Sans SmBld" panose="020B0503050203000203" pitchFamily="34" charset="0"/>
                  </a:rPr>
                  <a:t>Register </a:t>
                </a:r>
                <a:r>
                  <a:rPr lang="en-US" sz="2450" dirty="0">
                    <a:solidFill>
                      <a:srgbClr val="FFFF00"/>
                    </a:solidFill>
                    <a:latin typeface="IBM Plex Sans SmBld" panose="020B0503050203000203" pitchFamily="34" charset="0"/>
                  </a:rPr>
                  <a:t>now &gt;&gt;</a:t>
                </a:r>
                <a:endParaRPr kumimoji="0" lang="en-US" sz="245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IBM Plex Sans SmBld" panose="020B0503050203000203" pitchFamily="34" charset="0"/>
                </a:endParaRP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1EC91A8-4132-68C0-254B-56A44EBA7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2855" y="6309473"/>
              <a:ext cx="512149" cy="488328"/>
            </a:xfrm>
            <a:prstGeom prst="rect">
              <a:avLst/>
            </a:prstGeom>
          </p:spPr>
        </p:pic>
      </p:grpSp>
      <p:pic>
        <p:nvPicPr>
          <p:cNvPr id="14" name="Graphic 6">
            <a:extLst>
              <a:ext uri="{FF2B5EF4-FFF2-40B4-BE49-F238E27FC236}">
                <a16:creationId xmlns:a16="http://schemas.microsoft.com/office/drawing/2014/main" id="{D91A678A-391E-2FC6-AB00-B4E8386AC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956191" y="2435704"/>
            <a:ext cx="475488" cy="475488"/>
          </a:xfrm>
          <a:prstGeom prst="rect">
            <a:avLst/>
          </a:prstGeom>
        </p:spPr>
      </p:pic>
      <p:pic>
        <p:nvPicPr>
          <p:cNvPr id="15" name="Graphic 7">
            <a:extLst>
              <a:ext uri="{FF2B5EF4-FFF2-40B4-BE49-F238E27FC236}">
                <a16:creationId xmlns:a16="http://schemas.microsoft.com/office/drawing/2014/main" id="{16C96255-6677-A964-3AC1-C40CC16721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921541" y="3038442"/>
            <a:ext cx="475488" cy="475488"/>
          </a:xfrm>
          <a:prstGeom prst="rect">
            <a:avLst/>
          </a:prstGeom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49E565BE-2CF9-BB3E-583A-8977A55DE5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921541" y="3647791"/>
            <a:ext cx="475488" cy="475488"/>
          </a:xfrm>
          <a:prstGeom prst="rect">
            <a:avLst/>
          </a:prstGeom>
        </p:spPr>
      </p:pic>
      <p:pic>
        <p:nvPicPr>
          <p:cNvPr id="17" name="Graphic 14">
            <a:extLst>
              <a:ext uri="{FF2B5EF4-FFF2-40B4-BE49-F238E27FC236}">
                <a16:creationId xmlns:a16="http://schemas.microsoft.com/office/drawing/2014/main" id="{A3289ECE-58E2-0778-AA42-32E4505503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0970" y="4267079"/>
            <a:ext cx="475488" cy="475488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7CA26A5A-DB67-0B81-EC59-F1201E0015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56191" y="4918347"/>
            <a:ext cx="475488" cy="475488"/>
          </a:xfrm>
          <a:prstGeom prst="rect">
            <a:avLst/>
          </a:prstGeom>
        </p:spPr>
      </p:pic>
      <p:pic>
        <p:nvPicPr>
          <p:cNvPr id="19" name="Graphic 16">
            <a:extLst>
              <a:ext uri="{FF2B5EF4-FFF2-40B4-BE49-F238E27FC236}">
                <a16:creationId xmlns:a16="http://schemas.microsoft.com/office/drawing/2014/main" id="{0C3F2F5B-ACDD-D43A-E07A-A5DE474370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40970" y="5510949"/>
            <a:ext cx="549348" cy="549348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3974203C-F5B5-86E7-AAC2-EBFD7B3A7908}"/>
              </a:ext>
            </a:extLst>
          </p:cNvPr>
          <p:cNvSpPr txBox="1"/>
          <p:nvPr/>
        </p:nvSpPr>
        <p:spPr>
          <a:xfrm>
            <a:off x="8125493" y="1937676"/>
            <a:ext cx="420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IBM Plex Sans SmBld" panose="020B0503050203000203" pitchFamily="34" charset="0"/>
              </a:rPr>
              <a:t>Dive Into 6 Technical Tracks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6B9CA537-EEFF-E92E-7A17-F58A118A24B5}"/>
              </a:ext>
            </a:extLst>
          </p:cNvPr>
          <p:cNvSpPr txBox="1"/>
          <p:nvPr/>
        </p:nvSpPr>
        <p:spPr>
          <a:xfrm>
            <a:off x="8733189" y="250492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Z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E332D9B6-06BE-CE28-6CF6-D8871E742DB7}"/>
              </a:ext>
            </a:extLst>
          </p:cNvPr>
          <p:cNvSpPr txBox="1"/>
          <p:nvPr/>
        </p:nvSpPr>
        <p:spPr>
          <a:xfrm>
            <a:off x="8726296" y="309890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AI &amp; Data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6EC3FD08-07E1-B6A2-58D1-D1040031C19E}"/>
              </a:ext>
            </a:extLst>
          </p:cNvPr>
          <p:cNvSpPr txBox="1"/>
          <p:nvPr/>
        </p:nvSpPr>
        <p:spPr>
          <a:xfrm>
            <a:off x="8709737" y="3684290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App Dev &amp; IT Ops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A9984077-560A-E933-A8E3-B5996DB71030}"/>
              </a:ext>
            </a:extLst>
          </p:cNvPr>
          <p:cNvSpPr txBox="1"/>
          <p:nvPr/>
        </p:nvSpPr>
        <p:spPr>
          <a:xfrm>
            <a:off x="8721361" y="426466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Security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529F8F8-47DE-873A-C069-7835052B7946}"/>
              </a:ext>
            </a:extLst>
          </p:cNvPr>
          <p:cNvSpPr txBox="1"/>
          <p:nvPr/>
        </p:nvSpPr>
        <p:spPr>
          <a:xfrm>
            <a:off x="8722615" y="4863249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Z Skills Acceleration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E716E1F5-8B0F-0789-7E49-9A6FE1A406F5}"/>
              </a:ext>
            </a:extLst>
          </p:cNvPr>
          <p:cNvSpPr txBox="1"/>
          <p:nvPr/>
        </p:nvSpPr>
        <p:spPr>
          <a:xfrm>
            <a:off x="8726296" y="560479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Ecosystem in Action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271BF7C-54AA-6CC7-52B5-CDC443098D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36572" y="8925"/>
            <a:ext cx="5053767" cy="1789092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2DA2CD70-50D3-7645-A3DF-3A06C470602B}"/>
              </a:ext>
            </a:extLst>
          </p:cNvPr>
          <p:cNvSpPr txBox="1"/>
          <p:nvPr/>
        </p:nvSpPr>
        <p:spPr>
          <a:xfrm>
            <a:off x="219205" y="2491332"/>
            <a:ext cx="6752734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400"/>
              </a:spcAft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IBM Plex Sans SmBld" panose="020B0503050203000203" pitchFamily="34" charset="0"/>
              </a:rPr>
              <a:t>IBM Z Makes More Possible – More Precision | Security </a:t>
            </a:r>
            <a:r>
              <a:rPr lang="en-US" sz="1600" b="1" dirty="0">
                <a:solidFill>
                  <a:srgbClr val="1D1C1D"/>
                </a:solidFill>
                <a:latin typeface="IBM Plex Sans SmBld" panose="020B0503050203000203" pitchFamily="34" charset="0"/>
              </a:rPr>
              <a:t>|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IBM Plex Sans SmBld" panose="020B0503050203000203" pitchFamily="34" charset="0"/>
              </a:rPr>
              <a:t> Innovation</a:t>
            </a:r>
          </a:p>
          <a:p>
            <a:pPr>
              <a:lnSpc>
                <a:spcPts val="1920"/>
              </a:lnSpc>
              <a:spcAft>
                <a:spcPts val="1400"/>
              </a:spcAft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Don’t miss IBM Z Day </a:t>
            </a:r>
            <a:r>
              <a:rPr lang="en-US" sz="1600" dirty="0">
                <a:solidFill>
                  <a:srgbClr val="1D1C1D"/>
                </a:solidFill>
                <a:latin typeface="IBM Plex Sans Light" panose="020B0403050203000203" pitchFamily="34" charset="0"/>
              </a:rPr>
              <a:t>2025 on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 </a:t>
            </a:r>
            <a:r>
              <a:rPr lang="en-US" sz="1600" dirty="0">
                <a:solidFill>
                  <a:srgbClr val="0062FF"/>
                </a:solidFill>
                <a:latin typeface="IBM Plex Sans Light" panose="020B0403050203000203" pitchFamily="34" charset="0"/>
              </a:rPr>
              <a:t>November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 </a:t>
            </a:r>
            <a:r>
              <a:rPr lang="en-US" sz="1600" dirty="0">
                <a:solidFill>
                  <a:srgbClr val="0062FF"/>
                </a:solidFill>
                <a:latin typeface="IBM Plex Sans Light" panose="020B0403050203000203" pitchFamily="34" charset="0"/>
              </a:rPr>
              <a:t>12th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 from </a:t>
            </a:r>
            <a:r>
              <a:rPr lang="en-US" sz="1600" dirty="0">
                <a:solidFill>
                  <a:srgbClr val="0062FF"/>
                </a:solidFill>
                <a:latin typeface="IBM Plex Sans Light" panose="020B0403050203000203" pitchFamily="34" charset="0"/>
              </a:rPr>
              <a:t>8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 AM – 4:30 PM ET (IBM Z Skills Acceleration track starts at 12 AM ET), 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for an exclusive look at the </a:t>
            </a:r>
            <a:r>
              <a:rPr lang="en-US" sz="1600" dirty="0">
                <a:solidFill>
                  <a:srgbClr val="1D1C1D"/>
                </a:solidFill>
                <a:latin typeface="IBM Plex Sans Light" panose="020B0403050203000203" pitchFamily="34" charset="0"/>
              </a:rPr>
              <a:t>latest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 innovations from IBM Z</a:t>
            </a:r>
            <a:r>
              <a:rPr lang="en-US" sz="1600" dirty="0">
                <a:solidFill>
                  <a:srgbClr val="1D1C1D"/>
                </a:solidFill>
                <a:latin typeface="IBM Plex Sans Light" panose="020B0403050203000203" pitchFamily="34" charset="0"/>
              </a:rPr>
              <a:t> and </a:t>
            </a:r>
            <a:r>
              <a:rPr lang="en-US" sz="1600" dirty="0" err="1">
                <a:solidFill>
                  <a:srgbClr val="1D1C1D"/>
                </a:solidFill>
                <a:latin typeface="IBM Plex Sans Light" panose="020B0403050203000203" pitchFamily="34" charset="0"/>
              </a:rPr>
              <a:t>LinuxONE</a:t>
            </a:r>
            <a:r>
              <a:rPr lang="en-US" sz="1600" dirty="0">
                <a:solidFill>
                  <a:srgbClr val="1D1C1D"/>
                </a:solidFill>
                <a:latin typeface="IBM Plex Sans Light" panose="020B0403050203000203" pitchFamily="34" charset="0"/>
              </a:rPr>
              <a:t>. </a:t>
            </a:r>
            <a:r>
              <a:rPr lang="en-US" sz="1600" dirty="0">
                <a:solidFill>
                  <a:srgbClr val="1D1C1D"/>
                </a:solidFill>
                <a:latin typeface="IBM Plex Sans Medm" panose="020B0503050203000203" pitchFamily="34" charset="0"/>
              </a:rPr>
              <a:t>Earn 4 industry recognized badges </a:t>
            </a:r>
            <a:r>
              <a:rPr lang="en-US" sz="1600" dirty="0">
                <a:solidFill>
                  <a:srgbClr val="1D1C1D"/>
                </a:solidFill>
                <a:latin typeface="IBM Plex Sans Light" panose="020B0403050203000203" pitchFamily="34" charset="0"/>
              </a:rPr>
              <a:t>and take your career to new heights.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E8AA24-BF29-78A7-1CF6-7C100E5E531B}"/>
              </a:ext>
            </a:extLst>
          </p:cNvPr>
          <p:cNvGrpSpPr/>
          <p:nvPr/>
        </p:nvGrpSpPr>
        <p:grpSpPr>
          <a:xfrm>
            <a:off x="82446" y="4134394"/>
            <a:ext cx="3732414" cy="2087935"/>
            <a:chOff x="82446" y="4134394"/>
            <a:chExt cx="3732414" cy="208793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FC581E8-5964-A6AE-6D48-EC64BD1E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446" y="4134394"/>
              <a:ext cx="3732414" cy="208793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AF2ECB-77B9-8EBA-91D1-BFA845DEF32F}"/>
                </a:ext>
              </a:extLst>
            </p:cNvPr>
            <p:cNvSpPr/>
            <p:nvPr/>
          </p:nvSpPr>
          <p:spPr bwMode="auto">
            <a:xfrm>
              <a:off x="929878" y="4831644"/>
              <a:ext cx="461904" cy="270808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35" name="TextBox 26">
              <a:extLst>
                <a:ext uri="{FF2B5EF4-FFF2-40B4-BE49-F238E27FC236}">
                  <a16:creationId xmlns:a16="http://schemas.microsoft.com/office/drawing/2014/main" id="{2FBAAD88-77FF-7FF5-0DDA-2D0300D3308F}"/>
                </a:ext>
              </a:extLst>
            </p:cNvPr>
            <p:cNvSpPr txBox="1"/>
            <p:nvPr/>
          </p:nvSpPr>
          <p:spPr>
            <a:xfrm>
              <a:off x="920046" y="4807601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2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50+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5213A4B-8729-0AE4-76C5-524D5D69D68C}"/>
                </a:ext>
              </a:extLst>
            </p:cNvPr>
            <p:cNvSpPr/>
            <p:nvPr/>
          </p:nvSpPr>
          <p:spPr bwMode="auto">
            <a:xfrm>
              <a:off x="939710" y="5309706"/>
              <a:ext cx="461904" cy="270808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28">
              <a:extLst>
                <a:ext uri="{FF2B5EF4-FFF2-40B4-BE49-F238E27FC236}">
                  <a16:creationId xmlns:a16="http://schemas.microsoft.com/office/drawing/2014/main" id="{6E57B351-F022-3E3F-C7BF-2AF8D216E4D0}"/>
                </a:ext>
              </a:extLst>
            </p:cNvPr>
            <p:cNvSpPr txBox="1"/>
            <p:nvPr/>
          </p:nvSpPr>
          <p:spPr>
            <a:xfrm>
              <a:off x="929878" y="5285663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165+</a:t>
              </a:r>
            </a:p>
          </p:txBody>
        </p:sp>
        <p:sp>
          <p:nvSpPr>
            <p:cNvPr id="38" name="TextBox 39">
              <a:extLst>
                <a:ext uri="{FF2B5EF4-FFF2-40B4-BE49-F238E27FC236}">
                  <a16:creationId xmlns:a16="http://schemas.microsoft.com/office/drawing/2014/main" id="{160EFE50-B6B7-EA15-F2AE-E806D70F5E7A}"/>
                </a:ext>
              </a:extLst>
            </p:cNvPr>
            <p:cNvSpPr txBox="1"/>
            <p:nvPr/>
          </p:nvSpPr>
          <p:spPr>
            <a:xfrm>
              <a:off x="2930870" y="4316500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 </a:t>
              </a:r>
              <a:r>
                <a:rPr kumimoji="0" lang="en-US" sz="1200" b="1" u="none" strike="noStrike" kern="1200" cap="none" spc="0" normalizeH="0" baseline="0" noProof="0" dirty="0">
                  <a:ln>
                    <a:noFill/>
                  </a:ln>
                  <a:solidFill>
                    <a:srgbClr val="1D1C1D"/>
                  </a:solidFill>
                  <a:effectLst/>
                  <a:uLnTx/>
                  <a:uFillTx/>
                  <a:latin typeface="IBM Plex Sans SmBld" panose="020B0503050203000203" pitchFamily="34" charset="0"/>
                </a:rPr>
                <a:t> </a:t>
              </a:r>
              <a:r>
                <a:rPr kumimoji="0" lang="en-US" sz="1150" b="1" u="none" strike="noStrike" kern="1200" cap="none" spc="0" normalizeH="0" baseline="0" noProof="0" dirty="0">
                  <a:ln>
                    <a:noFill/>
                  </a:ln>
                  <a:solidFill>
                    <a:srgbClr val="1D1C1D"/>
                  </a:solidFill>
                  <a:effectLst/>
                  <a:uLnTx/>
                  <a:uFillTx/>
                  <a:latin typeface="IBM Plex Sans SmBld" panose="020B0503050203000203" pitchFamily="34" charset="0"/>
                </a:rPr>
                <a:t>– </a:t>
              </a: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FREE!</a:t>
              </a:r>
            </a:p>
          </p:txBody>
        </p:sp>
      </p:grpSp>
      <p:sp>
        <p:nvSpPr>
          <p:cNvPr id="30" name="TextBox 40">
            <a:extLst>
              <a:ext uri="{FF2B5EF4-FFF2-40B4-BE49-F238E27FC236}">
                <a16:creationId xmlns:a16="http://schemas.microsoft.com/office/drawing/2014/main" id="{7EA8B89D-E5B2-1060-0EFB-C747504EC3FE}"/>
              </a:ext>
            </a:extLst>
          </p:cNvPr>
          <p:cNvSpPr txBox="1"/>
          <p:nvPr/>
        </p:nvSpPr>
        <p:spPr>
          <a:xfrm>
            <a:off x="8721361" y="5169486"/>
            <a:ext cx="3199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="1" i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Extended 16 ½ hour track (12 AM to 4:30 PM ET)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E1EEC1-2B4B-83DB-BA34-5682B15BA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7704" y="-20836"/>
            <a:ext cx="1654296" cy="18319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3B7621-4CE5-B133-1910-979A6C6E1AC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r="22315"/>
          <a:stretch/>
        </p:blipFill>
        <p:spPr>
          <a:xfrm>
            <a:off x="8821430" y="-4443"/>
            <a:ext cx="1716274" cy="18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0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50382-27E8-ECD9-1924-AFB035CF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15E2D-EFBA-818D-0F1C-EF0CC222844C}"/>
              </a:ext>
            </a:extLst>
          </p:cNvPr>
          <p:cNvSpPr>
            <a:spLocks noGrp="1"/>
          </p:cNvSpPr>
          <p:nvPr/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IBM Plex Sans Light" panose="020B040305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EF892A-8CF8-CB4E-BDE0-480AE8B4CB0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6876E-B894-0092-22D4-FADC6759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4820" cy="124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723FD-A8EC-9858-7C52-44037FBC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682" y="1241778"/>
            <a:ext cx="4417138" cy="56162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104AEE-3898-712F-FB29-856B2CF5FFBE}"/>
              </a:ext>
            </a:extLst>
          </p:cNvPr>
          <p:cNvSpPr/>
          <p:nvPr/>
        </p:nvSpPr>
        <p:spPr bwMode="auto">
          <a:xfrm>
            <a:off x="0" y="5094514"/>
            <a:ext cx="7456714" cy="1763486"/>
          </a:xfrm>
          <a:prstGeom prst="rect">
            <a:avLst/>
          </a:prstGeom>
          <a:solidFill>
            <a:srgbClr val="8E0B43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377">
              <a:defRPr/>
            </a:pPr>
            <a:r>
              <a:rPr lang="en-US" sz="3200" b="1" dirty="0">
                <a:solidFill>
                  <a:prstClr val="white"/>
                </a:solidFill>
                <a:latin typeface="IBM Plex Sans" panose="020B0503050203000203" pitchFamily="34" charset="0"/>
              </a:rPr>
              <a:t>The Mainframe Soundtrack – A New </a:t>
            </a:r>
          </a:p>
          <a:p>
            <a:pPr lvl="0" algn="ctr" defTabSz="914377">
              <a:defRPr/>
            </a:pPr>
            <a:r>
              <a:rPr lang="en-US" sz="3200" b="1" dirty="0">
                <a:solidFill>
                  <a:prstClr val="white"/>
                </a:solidFill>
                <a:latin typeface="IBM Plex Sans" panose="020B0503050203000203" pitchFamily="34" charset="0"/>
              </a:rPr>
              <a:t>Z Day “Track”</a:t>
            </a:r>
          </a:p>
          <a:p>
            <a:pPr lvl="0" algn="ctr" defTabSz="914377">
              <a:defRPr/>
            </a:pPr>
            <a:r>
              <a:rPr lang="en-US" sz="3200" b="1" dirty="0">
                <a:solidFill>
                  <a:prstClr val="white"/>
                </a:solidFill>
                <a:latin typeface="IBM Plex Sans" panose="020B0503050203000203" pitchFamily="34" charset="0"/>
              </a:rPr>
              <a:t>12 November 2025 | 3:30 – 4 pm ET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87214C24-34CB-5460-9238-C9A546448F61}"/>
              </a:ext>
            </a:extLst>
          </p:cNvPr>
          <p:cNvSpPr txBox="1"/>
          <p:nvPr/>
        </p:nvSpPr>
        <p:spPr>
          <a:xfrm>
            <a:off x="299673" y="2087939"/>
            <a:ext cx="2603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Let’s build a mainframe playlist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66E8E-ED1D-1E65-49D5-88E11AF2EA08}"/>
              </a:ext>
            </a:extLst>
          </p:cNvPr>
          <p:cNvSpPr/>
          <p:nvPr/>
        </p:nvSpPr>
        <p:spPr bwMode="auto">
          <a:xfrm>
            <a:off x="7758260" y="2479249"/>
            <a:ext cx="4396560" cy="437875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1" name="Graphic 3" descr="Badge 3 with solid fill">
            <a:extLst>
              <a:ext uri="{FF2B5EF4-FFF2-40B4-BE49-F238E27FC236}">
                <a16:creationId xmlns:a16="http://schemas.microsoft.com/office/drawing/2014/main" id="{3234A4C1-233A-7C0A-3A2E-8C26D5D07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8112" y="5477970"/>
            <a:ext cx="914400" cy="914400"/>
          </a:xfrm>
          <a:prstGeom prst="rect">
            <a:avLst/>
          </a:prstGeom>
        </p:spPr>
      </p:pic>
      <p:pic>
        <p:nvPicPr>
          <p:cNvPr id="12" name="Graphic 7" descr="Badge with solid fill">
            <a:extLst>
              <a:ext uri="{FF2B5EF4-FFF2-40B4-BE49-F238E27FC236}">
                <a16:creationId xmlns:a16="http://schemas.microsoft.com/office/drawing/2014/main" id="{C7A98205-5D92-BE93-D493-FFEE08FD0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8260" y="4501996"/>
            <a:ext cx="914400" cy="914400"/>
          </a:xfrm>
          <a:prstGeom prst="rect">
            <a:avLst/>
          </a:prstGeom>
        </p:spPr>
      </p:pic>
      <p:pic>
        <p:nvPicPr>
          <p:cNvPr id="13" name="Graphic 10" descr="Badge 1 with solid fill">
            <a:extLst>
              <a:ext uri="{FF2B5EF4-FFF2-40B4-BE49-F238E27FC236}">
                <a16:creationId xmlns:a16="http://schemas.microsoft.com/office/drawing/2014/main" id="{10B5D6E7-D2C7-863B-6D0D-D79302C1E7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9894" y="2528665"/>
            <a:ext cx="914400" cy="914400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726EB789-EF60-BD58-890F-7E8B636D1688}"/>
              </a:ext>
            </a:extLst>
          </p:cNvPr>
          <p:cNvSpPr txBox="1"/>
          <p:nvPr/>
        </p:nvSpPr>
        <p:spPr>
          <a:xfrm>
            <a:off x="8854390" y="2768036"/>
            <a:ext cx="3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Submit your song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9982AB-3A2E-FF8D-9318-95DD940FD189}"/>
              </a:ext>
            </a:extLst>
          </p:cNvPr>
          <p:cNvSpPr txBox="1"/>
          <p:nvPr/>
        </p:nvSpPr>
        <p:spPr>
          <a:xfrm>
            <a:off x="8839464" y="4762982"/>
            <a:ext cx="314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Register for IBM Z Day</a:t>
            </a:r>
          </a:p>
          <a:p>
            <a:r>
              <a:rPr lang="en-US" sz="2000" b="1" dirty="0">
                <a:latin typeface="IBM Plex Sans" panose="020B05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ibm.biz/ibmzday-2025</a:t>
            </a:r>
            <a:endParaRPr lang="en-US" sz="2000" b="1" dirty="0">
              <a:latin typeface="IBM Plex Sans" panose="020B0503050203000203" pitchFamily="34" charset="0"/>
            </a:endParaRPr>
          </a:p>
          <a:p>
            <a:pPr algn="l"/>
            <a:endParaRPr lang="en-US" sz="20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38435-9E8E-5EF7-4DD2-63007DE744F8}"/>
              </a:ext>
            </a:extLst>
          </p:cNvPr>
          <p:cNvSpPr txBox="1"/>
          <p:nvPr/>
        </p:nvSpPr>
        <p:spPr>
          <a:xfrm>
            <a:off x="8854390" y="5703387"/>
            <a:ext cx="3300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Attend the session to unlock the soundtrack</a:t>
            </a:r>
          </a:p>
        </p:txBody>
      </p:sp>
      <p:pic>
        <p:nvPicPr>
          <p:cNvPr id="17" name="Picture 16" descr="DJ in club">
            <a:extLst>
              <a:ext uri="{FF2B5EF4-FFF2-40B4-BE49-F238E27FC236}">
                <a16:creationId xmlns:a16="http://schemas.microsoft.com/office/drawing/2014/main" id="{1A899CDF-2EBB-A85A-8113-FB92A830A6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4141" y="1297325"/>
            <a:ext cx="3899424" cy="35687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48DC4AC-084A-D86A-41CE-3092D405A9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63300" y="3136394"/>
            <a:ext cx="723811" cy="723811"/>
          </a:xfrm>
          <a:prstGeom prst="rect">
            <a:avLst/>
          </a:prstGeom>
        </p:spPr>
      </p:pic>
      <p:pic>
        <p:nvPicPr>
          <p:cNvPr id="19" name="Picture 1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DF8D7D7-4B7B-C89F-FE0B-2F9F3CEEFE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6895" y="3911519"/>
            <a:ext cx="690215" cy="690215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4FB74255-438C-0986-5910-58AAB6EFF2A7}"/>
              </a:ext>
            </a:extLst>
          </p:cNvPr>
          <p:cNvSpPr txBox="1"/>
          <p:nvPr/>
        </p:nvSpPr>
        <p:spPr>
          <a:xfrm>
            <a:off x="8902178" y="3149399"/>
            <a:ext cx="3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Send an email</a:t>
            </a:r>
            <a:endParaRPr lang="en-US" sz="20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7E3A671-499F-5682-3766-0BC1D178B894}"/>
              </a:ext>
            </a:extLst>
          </p:cNvPr>
          <p:cNvSpPr txBox="1"/>
          <p:nvPr/>
        </p:nvSpPr>
        <p:spPr>
          <a:xfrm>
            <a:off x="8930329" y="3930873"/>
            <a:ext cx="242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Complete the form</a:t>
            </a:r>
            <a:endParaRPr lang="en-US" sz="20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1B26D11-F651-7474-A242-07022DF2B709}"/>
              </a:ext>
            </a:extLst>
          </p:cNvPr>
          <p:cNvSpPr txBox="1"/>
          <p:nvPr/>
        </p:nvSpPr>
        <p:spPr>
          <a:xfrm>
            <a:off x="9842345" y="3521086"/>
            <a:ext cx="44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or</a:t>
            </a:r>
            <a:endParaRPr lang="en-US" sz="20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07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8434B-9347-8AA8-1C1F-5FAC66008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0">
            <a:extLst>
              <a:ext uri="{FF2B5EF4-FFF2-40B4-BE49-F238E27FC236}">
                <a16:creationId xmlns:a16="http://schemas.microsoft.com/office/drawing/2014/main" id="{ECFAE3BE-8FD6-35D9-59E4-45B874CA1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2224" y="1570626"/>
            <a:ext cx="6607552" cy="3716748"/>
          </a:xfrm>
          <a:prstGeom prst="rect">
            <a:avLst/>
          </a:prstGeom>
        </p:spPr>
      </p:pic>
      <p:pic>
        <p:nvPicPr>
          <p:cNvPr id="6" name="Graphic 10">
            <a:extLst>
              <a:ext uri="{FF2B5EF4-FFF2-40B4-BE49-F238E27FC236}">
                <a16:creationId xmlns:a16="http://schemas.microsoft.com/office/drawing/2014/main" id="{AC9B2B25-C227-8BC1-34B8-90494680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-1332"/>
            <a:ext cx="12191998" cy="68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9">
            <a:extLst>
              <a:ext uri="{FF2B5EF4-FFF2-40B4-BE49-F238E27FC236}">
                <a16:creationId xmlns:a16="http://schemas.microsoft.com/office/drawing/2014/main" id="{29C0302D-4AD0-F2BA-3247-A19433976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3997"/>
            <a:ext cx="12191998" cy="68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65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6A5B-DBCF-C689-B0D0-2F3E6D69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8536635-705C-2BA3-0651-B583D9E5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3997"/>
            <a:ext cx="12191998" cy="68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56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3DF71-70A3-B921-0AA1-76F02746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C509F4-3465-2BA6-0B4B-931984891D34}"/>
              </a:ext>
            </a:extLst>
          </p:cNvPr>
          <p:cNvSpPr txBox="1">
            <a:spLocks/>
          </p:cNvSpPr>
          <p:nvPr/>
        </p:nvSpPr>
        <p:spPr>
          <a:xfrm>
            <a:off x="891908" y="663083"/>
            <a:ext cx="7208837" cy="974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/>
              <a:t>Session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8A44-8349-FD4E-2DD1-CA024DE5BFA1}"/>
              </a:ext>
            </a:extLst>
          </p:cNvPr>
          <p:cNvSpPr txBox="1">
            <a:spLocks/>
          </p:cNvSpPr>
          <p:nvPr/>
        </p:nvSpPr>
        <p:spPr>
          <a:xfrm>
            <a:off x="891908" y="1843579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>
                <a:solidFill>
                  <a:prstClr val="black"/>
                </a:solidFill>
                <a:latin typeface="Calibri" panose="020F0502020204030204"/>
              </a:rPr>
              <a:t>Submit your feedback at https://conferences.gse.org.uk/2025/feedback/NW</a:t>
            </a:r>
            <a:endParaRPr lang="en-GB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>
              <a:solidFill>
                <a:srgbClr val="FF0000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Make sure you are signed into MyGSE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>
              <a:solidFill>
                <a:srgbClr val="FF0000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The session code is NW</a:t>
            </a:r>
            <a:endParaRPr lang="en-GB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GB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CFC0A-424E-FE68-D5DC-02B6316075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889" y="3022588"/>
            <a:ext cx="4335521" cy="2628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DABD2-30BF-46E3-E8B6-EB74540A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31" y="4681903"/>
            <a:ext cx="1032431" cy="9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182458-388F-7647-0F3C-99EE20CA3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Russell Wilson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742C7-2EFF-538A-F0E5-ADD9D2A40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IBM United Kingdom Ltd   &amp;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zopen</a:t>
            </a:r>
            <a:r>
              <a:rPr lang="en-US">
                <a:ea typeface="Calibri"/>
                <a:cs typeface="Calibri"/>
              </a:rPr>
              <a:t> community contributor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8" name="Picture Placeholder 7" descr="A person wearing sunglasses and a hat&#10;&#10;AI-generated content may be incorrect.">
            <a:extLst>
              <a:ext uri="{FF2B5EF4-FFF2-40B4-BE49-F238E27FC236}">
                <a16:creationId xmlns:a16="http://schemas.microsoft.com/office/drawing/2014/main" id="{6F436E43-123B-8175-FA32-E9E2A9A0CF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738" b="738"/>
          <a:stretch/>
        </p:blipFill>
        <p:spPr>
          <a:xfrm>
            <a:off x="650802" y="1879364"/>
            <a:ext cx="3013630" cy="28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B51-8C32-02F7-3B32-F5AFB04AD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3778C-3C56-8D26-A1DE-C8AAD5DE8E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ea typeface="Calibri"/>
                <a:cs typeface="Calibri"/>
              </a:rPr>
              <a:t>DevonianTeuchter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EAF52-D5B9-AD57-78F7-130EF0A967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ea typeface="Calibri"/>
                <a:cs typeface="Calibri"/>
              </a:rPr>
              <a:t>zopen</a:t>
            </a:r>
            <a:r>
              <a:rPr lang="en-US" dirty="0">
                <a:ea typeface="Calibri"/>
                <a:cs typeface="Calibri"/>
              </a:rPr>
              <a:t> community contributor &amp; 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IBM United Kingdom Ltd 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685CA2-3FFF-136B-6F6A-15F64450DA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76" b="676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0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DE6A6-694A-449E-16F7-44F25411F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E73B912-39AD-760A-FB4B-87743C7B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71" y="580571"/>
            <a:ext cx="8240486" cy="5493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C836F6-FA25-FAA7-F4A3-F8B59234173D}"/>
              </a:ext>
            </a:extLst>
          </p:cNvPr>
          <p:cNvSpPr txBox="1"/>
          <p:nvPr/>
        </p:nvSpPr>
        <p:spPr>
          <a:xfrm>
            <a:off x="7039174" y="6074684"/>
            <a:ext cx="1822405" cy="246221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ea typeface="Calibri"/>
                <a:cs typeface="Calibri"/>
              </a:rPr>
              <a:t>*Ai generated, I can't draw...</a:t>
            </a:r>
          </a:p>
        </p:txBody>
      </p:sp>
    </p:spTree>
    <p:extLst>
      <p:ext uri="{BB962C8B-B14F-4D97-AF65-F5344CB8AC3E}">
        <p14:creationId xmlns:p14="http://schemas.microsoft.com/office/powerpoint/2010/main" val="310607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97F69-E15D-E477-46CA-432129C2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8960E4-7A74-729D-C209-BD7DDDB71D95}"/>
              </a:ext>
            </a:extLst>
          </p:cNvPr>
          <p:cNvSpPr txBox="1">
            <a:spLocks/>
          </p:cNvSpPr>
          <p:nvPr/>
        </p:nvSpPr>
        <p:spPr>
          <a:xfrm>
            <a:off x="891908" y="1238286"/>
            <a:ext cx="10501955" cy="7509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3200" err="1">
                <a:solidFill>
                  <a:srgbClr val="222222"/>
                </a:solidFill>
                <a:latin typeface="Helvetica"/>
                <a:cs typeface="Helvetica"/>
              </a:rPr>
              <a:t>zopen</a:t>
            </a:r>
            <a:r>
              <a:rPr lang="en-GB" sz="3200">
                <a:solidFill>
                  <a:srgbClr val="222222"/>
                </a:solidFill>
                <a:latin typeface="Helvetica"/>
                <a:cs typeface="Helvetica"/>
              </a:rPr>
              <a:t>-community --info</a:t>
            </a: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  <a:p>
            <a:pPr algn="ctr">
              <a:buNone/>
            </a:pP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D6333-BE26-C7CA-6CC3-0723DCC2B0E6}"/>
              </a:ext>
            </a:extLst>
          </p:cNvPr>
          <p:cNvSpPr txBox="1">
            <a:spLocks/>
          </p:cNvSpPr>
          <p:nvPr/>
        </p:nvSpPr>
        <p:spPr>
          <a:xfrm>
            <a:off x="891908" y="2346806"/>
            <a:ext cx="10504944" cy="43833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i="1">
                <a:solidFill>
                  <a:prstClr val="black"/>
                </a:solidFill>
                <a:ea typeface="+mn-lt"/>
                <a:cs typeface="+mn-lt"/>
              </a:rPr>
              <a:t>The</a:t>
            </a:r>
            <a:r>
              <a:rPr lang="en-GB" i="1">
                <a:solidFill>
                  <a:prstClr val="black"/>
                </a:solidFill>
                <a:ea typeface="Calibri"/>
                <a:cs typeface="Calibri"/>
              </a:rPr>
              <a:t> </a:t>
            </a:r>
            <a:r>
              <a:rPr lang="en-GB" i="1" err="1">
                <a:solidFill>
                  <a:prstClr val="black"/>
                </a:solidFill>
                <a:ea typeface="Calibri"/>
                <a:cs typeface="Calibri"/>
              </a:rPr>
              <a:t>zopen</a:t>
            </a:r>
            <a:r>
              <a:rPr lang="en-GB" i="1">
                <a:solidFill>
                  <a:prstClr val="black"/>
                </a:solidFill>
                <a:ea typeface="Calibri"/>
                <a:cs typeface="Calibri"/>
              </a:rPr>
              <a:t> community is here to provide popular Open Source tools and to encourage z/OS Open Source tools development. We currently host 200+ z/OS Open Source projects [and we're looking for more!]</a:t>
            </a:r>
            <a:endParaRPr lang="en-US" i="1">
              <a:solidFill>
                <a:prstClr val="black"/>
              </a:solidFill>
              <a:ea typeface="Calibri"/>
              <a:cs typeface="Calibri"/>
            </a:endParaRPr>
          </a:p>
          <a:p>
            <a:r>
              <a:rPr lang="en-GB" i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The </a:t>
            </a:r>
            <a:r>
              <a:rPr lang="en-GB" i="1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zopen</a:t>
            </a:r>
            <a:r>
              <a:rPr lang="en-GB" i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community project continues to be volunteer-driven and community-supported, now under the umbrella of the Open Mainframe Project. It is maintained and supported by volunteers from the community, including individuals and organizations passionate about open source on z/OS.</a:t>
            </a:r>
          </a:p>
          <a:p>
            <a:pPr marL="0" indent="0">
              <a:buNone/>
            </a:pPr>
            <a:endParaRPr lang="en-GB" i="1">
              <a:ea typeface="Calibri" panose="020F0502020204030204"/>
              <a:cs typeface="Calibri" panose="020F0502020204030204"/>
            </a:endParaRPr>
          </a:p>
          <a:p>
            <a:endParaRPr lang="en-GB" i="1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7678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94743-B7EB-D9C6-1AE1-26201EB46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2AA965-902C-0D11-FE3C-15CD431AF053}"/>
              </a:ext>
            </a:extLst>
          </p:cNvPr>
          <p:cNvSpPr txBox="1">
            <a:spLocks/>
          </p:cNvSpPr>
          <p:nvPr/>
        </p:nvSpPr>
        <p:spPr>
          <a:xfrm>
            <a:off x="891908" y="1238286"/>
            <a:ext cx="10501955" cy="7509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3200" dirty="0" err="1">
                <a:solidFill>
                  <a:srgbClr val="222222"/>
                </a:solidFill>
                <a:latin typeface="Helvetica"/>
                <a:cs typeface="Helvetica"/>
              </a:rPr>
              <a:t>zopen</a:t>
            </a:r>
            <a:r>
              <a:rPr lang="en-GB" sz="3200" dirty="0">
                <a:solidFill>
                  <a:srgbClr val="222222"/>
                </a:solidFill>
                <a:latin typeface="Helvetica"/>
                <a:cs typeface="Helvetica"/>
              </a:rPr>
              <a:t> –info | head</a:t>
            </a:r>
            <a:endParaRPr lang="en-GB" sz="3200" dirty="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  <a:p>
            <a:pPr algn="ctr">
              <a:buNone/>
            </a:pP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CA429-C2C0-C3F2-42B1-13555D6F64A3}"/>
              </a:ext>
            </a:extLst>
          </p:cNvPr>
          <p:cNvSpPr txBox="1">
            <a:spLocks/>
          </p:cNvSpPr>
          <p:nvPr/>
        </p:nvSpPr>
        <p:spPr>
          <a:xfrm>
            <a:off x="891908" y="1973800"/>
            <a:ext cx="10504944" cy="47563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err="1">
                <a:solidFill>
                  <a:prstClr val="black"/>
                </a:solidFill>
                <a:latin typeface="Calibri" panose="020F0502020204030204"/>
              </a:rPr>
              <a:t>zopen</a:t>
            </a:r>
            <a:r>
              <a:rPr lang="en-GB">
                <a:solidFill>
                  <a:prstClr val="black"/>
                </a:solidFill>
                <a:latin typeface="Calibri" panose="020F0502020204030204"/>
              </a:rPr>
              <a:t> is the package manager for the </a:t>
            </a:r>
            <a:r>
              <a:rPr lang="en-GB" err="1">
                <a:solidFill>
                  <a:prstClr val="black"/>
                </a:solidFill>
                <a:latin typeface="Calibri" panose="020F0502020204030204"/>
              </a:rPr>
              <a:t>zopen</a:t>
            </a:r>
            <a:r>
              <a:rPr lang="en-GB">
                <a:solidFill>
                  <a:prstClr val="black"/>
                </a:solidFill>
                <a:latin typeface="Calibri" panose="020F0502020204030204"/>
              </a:rPr>
              <a:t> community's suite of tools</a:t>
            </a:r>
            <a:endParaRPr lang="en-GB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defRPr/>
            </a:pPr>
            <a:r>
              <a:rPr lang="en-GB">
                <a:solidFill>
                  <a:prstClr val="black"/>
                </a:solidFill>
                <a:ea typeface="+mn-lt"/>
                <a:cs typeface="+mn-lt"/>
              </a:rPr>
              <a:t>A package manager is a tool that automates the installation, update, and removal of software while handling dependencies and version control across a system.  Think SMP/E but without navigating ISPF or crafting JCL or … – just issuing a simple command from the terminal</a:t>
            </a:r>
          </a:p>
          <a:p>
            <a:pPr>
              <a:defRPr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Ultimately puts files on disk in certain locations but can perform tasks such as building by compiling and linking </a:t>
            </a:r>
          </a:p>
          <a:p>
            <a:pPr>
              <a:defRPr/>
            </a:pPr>
            <a:endParaRPr lang="en-GB">
              <a:solidFill>
                <a:prstClr val="black"/>
              </a:solidFill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  <a:defRPr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 </a:t>
            </a:r>
          </a:p>
          <a:p>
            <a:endParaRPr lang="en-GB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endParaRPr lang="en-GB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919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28B18-EDED-E53A-5494-A1CA4C70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B5A54-7466-AF5F-7AFB-C685282D8C86}"/>
              </a:ext>
            </a:extLst>
          </p:cNvPr>
          <p:cNvSpPr txBox="1">
            <a:spLocks/>
          </p:cNvSpPr>
          <p:nvPr/>
        </p:nvSpPr>
        <p:spPr>
          <a:xfrm>
            <a:off x="891908" y="1238286"/>
            <a:ext cx="10501955" cy="7509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3200" dirty="0" err="1">
                <a:solidFill>
                  <a:srgbClr val="222222"/>
                </a:solidFill>
                <a:latin typeface="Helvetica"/>
                <a:cs typeface="Helvetica"/>
              </a:rPr>
              <a:t>zopen</a:t>
            </a:r>
            <a:r>
              <a:rPr lang="en-GB" sz="3200" dirty="0">
                <a:solidFill>
                  <a:srgbClr val="222222"/>
                </a:solidFill>
                <a:latin typeface="Helvetica"/>
                <a:cs typeface="Helvetica"/>
              </a:rPr>
              <a:t> –info | tail</a:t>
            </a:r>
            <a:endParaRPr lang="en-GB" sz="3200" dirty="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  <a:p>
            <a:pPr algn="ctr">
              <a:buNone/>
            </a:pP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B9983-577D-D177-E06B-2D6A2189D51C}"/>
              </a:ext>
            </a:extLst>
          </p:cNvPr>
          <p:cNvSpPr txBox="1">
            <a:spLocks/>
          </p:cNvSpPr>
          <p:nvPr/>
        </p:nvSpPr>
        <p:spPr>
          <a:xfrm>
            <a:off x="891908" y="1984456"/>
            <a:ext cx="10504944" cy="38344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  <a:latin typeface="Calibri" panose="020F0502020204030204"/>
              </a:rPr>
              <a:t>Package managers themselves might only handle local packages, requiring a repository manager utility.</a:t>
            </a:r>
            <a:endParaRPr lang="en-GB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defRPr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Examples*:</a:t>
            </a:r>
          </a:p>
          <a:p>
            <a:pPr lvl="1">
              <a:buFont typeface="Wingdings" panose="020B0604020202020204" pitchFamily="34" charset="0"/>
              <a:buChar char="§"/>
              <a:defRPr/>
            </a:pP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dpkg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&amp; apt  Debian-based Linux systems 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eg.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Ubuntu (often used in WSL &amp; docker)</a:t>
            </a:r>
          </a:p>
          <a:p>
            <a:pPr lvl="1">
              <a:buFont typeface="Wingdings" panose="020B0604020202020204" pitchFamily="34" charset="0"/>
              <a:buChar char="§"/>
              <a:defRPr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rpm (available on AIX and IBM I) - needs repo manager like 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dnf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, yum or 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zypper</a:t>
            </a:r>
          </a:p>
          <a:p>
            <a:pPr lvl="1">
              <a:buFont typeface="Wingdings" panose="020B0604020202020204" pitchFamily="34" charset="0"/>
              <a:buChar char="§"/>
              <a:defRPr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Pacman (Arch Linux), portage/emerge (Gentoo), 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sdkman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(Linux?), 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flatpak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(Linux), snap(Linux), Chocolatey/Scoop/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Ninite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/Winget (Windows), 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Warpin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(OS/2!), 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conda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/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miniconda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(python), brew (Mac OS)...</a:t>
            </a:r>
            <a:endParaRPr lang="en-GB">
              <a:solidFill>
                <a:prstClr val="black"/>
              </a:solidFill>
            </a:endParaRPr>
          </a:p>
          <a:p>
            <a:pPr lvl="1">
              <a:defRPr/>
            </a:pPr>
            <a:br>
              <a:rPr lang="en-US"/>
            </a:br>
            <a:endParaRPr lang="en-US"/>
          </a:p>
          <a:p>
            <a:pPr lvl="1">
              <a:defRPr/>
            </a:pPr>
            <a:endParaRPr lang="en-GB">
              <a:solidFill>
                <a:prstClr val="black"/>
              </a:solidFill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  <a:defRPr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 </a:t>
            </a:r>
          </a:p>
          <a:p>
            <a:endParaRPr lang="en-GB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endParaRPr lang="en-GB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91CED-515C-E3B8-7CDF-1A6276D0EFCA}"/>
              </a:ext>
            </a:extLst>
          </p:cNvPr>
          <p:cNvSpPr txBox="1"/>
          <p:nvPr/>
        </p:nvSpPr>
        <p:spPr>
          <a:xfrm>
            <a:off x="895216" y="5829566"/>
            <a:ext cx="579759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ea typeface="Calibri"/>
                <a:cs typeface="Calibri"/>
              </a:rPr>
              <a:t>*risking a VI/Emacs-type flame war over non-exhaustive list of possible package managers!</a:t>
            </a:r>
            <a:endParaRPr lang="en-US" sz="100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49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9FCC3-FE98-88AB-067B-B7864F00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A58C2-101E-3AF5-E8CF-8A16C0731B55}"/>
              </a:ext>
            </a:extLst>
          </p:cNvPr>
          <p:cNvSpPr txBox="1">
            <a:spLocks/>
          </p:cNvSpPr>
          <p:nvPr/>
        </p:nvSpPr>
        <p:spPr>
          <a:xfrm>
            <a:off x="891908" y="1238286"/>
            <a:ext cx="10501955" cy="7509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3200" err="1">
                <a:solidFill>
                  <a:srgbClr val="222222"/>
                </a:solidFill>
                <a:latin typeface="Helvetica"/>
                <a:cs typeface="Helvetica"/>
              </a:rPr>
              <a:t>zopen</a:t>
            </a:r>
            <a:r>
              <a:rPr lang="en-GB" sz="3200">
                <a:solidFill>
                  <a:srgbClr val="222222"/>
                </a:solidFill>
                <a:latin typeface="Helvetica"/>
                <a:cs typeface="Helvetica"/>
              </a:rPr>
              <a:t> --ports</a:t>
            </a: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  <a:p>
            <a:pPr algn="ctr">
              <a:buNone/>
            </a:pP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B01FE-3295-4351-7852-499DEDAE1621}"/>
              </a:ext>
            </a:extLst>
          </p:cNvPr>
          <p:cNvSpPr txBox="1">
            <a:spLocks/>
          </p:cNvSpPr>
          <p:nvPr/>
        </p:nvSpPr>
        <p:spPr>
          <a:xfrm>
            <a:off x="891908" y="1984456"/>
            <a:ext cx="10504944" cy="36586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Packages are the shipped artifact of a </a:t>
            </a:r>
            <a:r>
              <a:rPr lang="en-GB" sz="2000" dirty="0" err="1">
                <a:solidFill>
                  <a:prstClr val="black"/>
                </a:solidFill>
                <a:latin typeface="Calibri" panose="020F0502020204030204"/>
              </a:rPr>
              <a:t>zopen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 community "port" - each port having it's own repository under the </a:t>
            </a:r>
            <a:r>
              <a:rPr lang="en-GB" sz="2000" dirty="0" err="1">
                <a:solidFill>
                  <a:prstClr val="black"/>
                </a:solidFill>
                <a:latin typeface="Calibri" panose="020F0502020204030204"/>
              </a:rPr>
              <a:t>zopencommunity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 project on github.com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Build environment configured using </a:t>
            </a:r>
            <a:r>
              <a:rPr lang="en-GB" sz="2000" dirty="0" err="1">
                <a:solidFill>
                  <a:prstClr val="black"/>
                </a:solidFill>
                <a:latin typeface="Calibri" panose="020F0502020204030204"/>
              </a:rPr>
              <a:t>buildenv</a:t>
            </a:r>
            <a:endParaRPr lang="en-GB" dirty="0" err="1">
              <a:solidFill>
                <a:prstClr val="black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Source taken directly from upstream projects. For example: github.com/git/git or a source package</a:t>
            </a:r>
            <a:endParaRPr lang="en-GB" dirty="0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defRPr/>
            </a:pPr>
            <a:r>
              <a:rPr lang="en-GB" sz="2000" dirty="0">
                <a:latin typeface="Calibri" panose="020F0502020204030204"/>
              </a:rPr>
              <a:t>Built using appropriate tools in a CD/CI environment: C compiler, Go, Python, make, …</a:t>
            </a:r>
            <a:endParaRPr lang="en-GB" sz="2000" dirty="0">
              <a:latin typeface="Calibri" panose="020F0502020204030204"/>
              <a:ea typeface="Calibri"/>
              <a:cs typeface="Calibri"/>
            </a:endParaRPr>
          </a:p>
          <a:p>
            <a:pPr>
              <a:defRPr/>
            </a:pPr>
            <a:r>
              <a:rPr lang="en-GB" sz="2000" dirty="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Use pax format – fairly common on z/OS, less so elsewhere</a:t>
            </a:r>
          </a:p>
          <a:p>
            <a:pPr>
              <a:defRPr/>
            </a:pPr>
            <a:r>
              <a:rPr lang="en-GB" sz="2000" dirty="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Packages can be downloaded from the </a:t>
            </a:r>
            <a:r>
              <a:rPr lang="en-GB" sz="2000" dirty="0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zopen</a:t>
            </a:r>
            <a:r>
              <a:rPr lang="en-GB" sz="2000" dirty="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community GitHub repository, extracted  using </a:t>
            </a:r>
            <a:br>
              <a:rPr lang="en-GB" sz="2000" dirty="0">
                <a:ea typeface="Calibri" panose="020F0502020204030204"/>
                <a:cs typeface="Calibri" panose="020F0502020204030204"/>
              </a:rPr>
            </a:br>
            <a:r>
              <a:rPr lang="en-GB" sz="2000" b="1" i="1" dirty="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pax rf &lt;package&gt; &amp;&amp; . .env</a:t>
            </a:r>
            <a:r>
              <a:rPr lang="en-GB" sz="2000" dirty="0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  [which adds the package to $PATH] and then run from the terminal</a:t>
            </a:r>
            <a:endParaRPr lang="en-GB" dirty="0">
              <a:solidFill>
                <a:prstClr val="black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GB" sz="10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endParaRPr lang="en-GB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0DCB3-883D-8423-A1EC-9660167EFFF6}"/>
              </a:ext>
            </a:extLst>
          </p:cNvPr>
          <p:cNvSpPr txBox="1"/>
          <p:nvPr/>
        </p:nvSpPr>
        <p:spPr>
          <a:xfrm>
            <a:off x="895216" y="5840223"/>
            <a:ext cx="3271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ea typeface="Calibri"/>
                <a:cs typeface="Calibri"/>
              </a:rPr>
              <a:t>*</a:t>
            </a:r>
            <a:r>
              <a:rPr lang="en-GB" sz="1000" err="1">
                <a:ea typeface="Calibri"/>
                <a:cs typeface="Calibri"/>
              </a:rPr>
              <a:t>pinentry</a:t>
            </a:r>
            <a:r>
              <a:rPr lang="en-GB" sz="1000">
                <a:ea typeface="Calibri"/>
                <a:cs typeface="Calibri"/>
              </a:rPr>
              <a:t> also included as a pre-</a:t>
            </a:r>
            <a:r>
              <a:rPr lang="en-GB" sz="1000" err="1">
                <a:ea typeface="Calibri"/>
                <a:cs typeface="Calibri"/>
              </a:rPr>
              <a:t>req</a:t>
            </a:r>
            <a:r>
              <a:rPr lang="en-GB" sz="1000">
                <a:ea typeface="Calibri"/>
                <a:cs typeface="Calibri"/>
              </a:rPr>
              <a:t> of </a:t>
            </a:r>
            <a:r>
              <a:rPr lang="en-GB" sz="1000" err="1">
                <a:ea typeface="Calibri"/>
                <a:cs typeface="Calibri"/>
              </a:rPr>
              <a:t>gpg</a:t>
            </a:r>
            <a:endParaRPr lang="en-US" sz="1000" err="1"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92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E8C65-DFE0-4047-9009-A03B16D01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541F14-E793-5BD6-9734-E70C5EA28066}"/>
              </a:ext>
            </a:extLst>
          </p:cNvPr>
          <p:cNvSpPr txBox="1">
            <a:spLocks/>
          </p:cNvSpPr>
          <p:nvPr/>
        </p:nvSpPr>
        <p:spPr>
          <a:xfrm>
            <a:off x="891908" y="1238286"/>
            <a:ext cx="10501955" cy="7509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3200" err="1">
                <a:solidFill>
                  <a:srgbClr val="222222"/>
                </a:solidFill>
                <a:latin typeface="Helvetica"/>
                <a:cs typeface="Helvetica"/>
              </a:rPr>
              <a:t>zopen</a:t>
            </a:r>
            <a:r>
              <a:rPr lang="en-GB" sz="3200">
                <a:solidFill>
                  <a:srgbClr val="222222"/>
                </a:solidFill>
                <a:latin typeface="Helvetica"/>
                <a:cs typeface="Helvetica"/>
              </a:rPr>
              <a:t> --why</a:t>
            </a: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  <a:p>
            <a:pPr algn="ctr">
              <a:buNone/>
            </a:pPr>
            <a:endParaRPr lang="en-GB" sz="3200">
              <a:solidFill>
                <a:srgbClr val="222222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8D1D4-3DE7-61D5-9791-01BA0EFE5553}"/>
              </a:ext>
            </a:extLst>
          </p:cNvPr>
          <p:cNvSpPr txBox="1">
            <a:spLocks/>
          </p:cNvSpPr>
          <p:nvPr/>
        </p:nvSpPr>
        <p:spPr>
          <a:xfrm>
            <a:off x="891908" y="1973800"/>
            <a:ext cx="10504944" cy="47563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  <a:latin typeface="Calibri" panose="020F0502020204030204"/>
              </a:rPr>
              <a:t>Installing multiple package pax files – possible but gives an unwieldy $PATH, possibly exceeding system limits [or at least of readability!]</a:t>
            </a:r>
            <a:endParaRPr lang="en-GB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defRPr/>
            </a:pPr>
            <a:r>
              <a:rPr lang="en-GB">
                <a:solidFill>
                  <a:prstClr val="black"/>
                </a:solidFill>
                <a:ea typeface="+mn-lt"/>
                <a:cs typeface="+mn-lt"/>
              </a:rPr>
              <a:t>No </a:t>
            </a:r>
            <a:r>
              <a:rPr lang="en-GB" err="1">
                <a:solidFill>
                  <a:prstClr val="black"/>
                </a:solidFill>
                <a:ea typeface="+mn-lt"/>
                <a:cs typeface="+mn-lt"/>
              </a:rPr>
              <a:t>dependancy</a:t>
            </a:r>
            <a:r>
              <a:rPr lang="en-GB">
                <a:solidFill>
                  <a:prstClr val="black"/>
                </a:solidFill>
                <a:ea typeface="+mn-lt"/>
                <a:cs typeface="+mn-lt"/>
              </a:rPr>
              <a:t> tracking – manual discovery and download of any pre-</a:t>
            </a:r>
            <a:r>
              <a:rPr lang="en-GB" err="1">
                <a:solidFill>
                  <a:prstClr val="black"/>
                </a:solidFill>
                <a:ea typeface="+mn-lt"/>
                <a:cs typeface="+mn-lt"/>
              </a:rPr>
              <a:t>reqs</a:t>
            </a:r>
            <a:r>
              <a:rPr lang="en-GB">
                <a:solidFill>
                  <a:prstClr val="black"/>
                </a:solidFill>
                <a:ea typeface="+mn-lt"/>
                <a:cs typeface="+mn-lt"/>
              </a:rPr>
              <a:t> [and pre-</a:t>
            </a:r>
            <a:r>
              <a:rPr lang="en-GB" err="1">
                <a:solidFill>
                  <a:prstClr val="black"/>
                </a:solidFill>
                <a:ea typeface="+mn-lt"/>
                <a:cs typeface="+mn-lt"/>
              </a:rPr>
              <a:t>reqs</a:t>
            </a:r>
            <a:r>
              <a:rPr lang="en-GB">
                <a:solidFill>
                  <a:prstClr val="black"/>
                </a:solidFill>
                <a:ea typeface="+mn-lt"/>
                <a:cs typeface="+mn-lt"/>
              </a:rPr>
              <a:t> for those pre-</a:t>
            </a:r>
            <a:r>
              <a:rPr lang="en-GB" err="1">
                <a:solidFill>
                  <a:prstClr val="black"/>
                </a:solidFill>
                <a:ea typeface="+mn-lt"/>
                <a:cs typeface="+mn-lt"/>
              </a:rPr>
              <a:t>reqs</a:t>
            </a:r>
            <a:r>
              <a:rPr lang="en-GB">
                <a:solidFill>
                  <a:prstClr val="black"/>
                </a:solidFill>
                <a:ea typeface="+mn-lt"/>
                <a:cs typeface="+mn-lt"/>
              </a:rPr>
              <a:t>]</a:t>
            </a:r>
            <a:endParaRPr lang="en-GB">
              <a:solidFill>
                <a:prstClr val="black"/>
              </a:solidFill>
              <a:ea typeface="Calibri" panose="020F0502020204030204"/>
              <a:cs typeface="Calibri" panose="020F0502020204030204"/>
            </a:endParaRPr>
          </a:p>
          <a:p>
            <a:pPr>
              <a:defRPr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Simpler version management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Upgrade available? zopen upgrade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Revert to previous? 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zopen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alt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Remove?     </a:t>
            </a:r>
            <a:r>
              <a:rPr lang="en-GB" err="1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zopen</a:t>
            </a:r>
            <a:r>
              <a:rPr lang="en-GB">
                <a:solidFill>
                  <a:prstClr val="black"/>
                </a:solidFill>
                <a:ea typeface="Calibri" panose="020F0502020204030204"/>
                <a:cs typeface="Calibri" panose="020F0502020204030204"/>
              </a:rPr>
              <a:t> remove</a:t>
            </a:r>
          </a:p>
          <a:p>
            <a:pPr marL="0" indent="0">
              <a:buNone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endParaRPr lang="en-GB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232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SUK_Virtual_Conference_2025_Presentation_template (1) (1).pptx" id="{9098E1DB-DFED-7946-B886-498D33910956}" vid="{57722628-670B-8943-B9F3-286DC6E97D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James Harper</dc:creator>
  <cp:keywords/>
  <dc:description/>
  <cp:revision>128</cp:revision>
  <dcterms:created xsi:type="dcterms:W3CDTF">2025-04-14T15:05:42Z</dcterms:created>
  <dcterms:modified xsi:type="dcterms:W3CDTF">2025-11-04T14:49:28Z</dcterms:modified>
  <cp:category/>
</cp:coreProperties>
</file>